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0"/>
  </p:notesMasterIdLst>
  <p:handoutMasterIdLst>
    <p:handoutMasterId r:id="rId21"/>
  </p:handoutMasterIdLst>
  <p:sldIdLst>
    <p:sldId id="319" r:id="rId6"/>
    <p:sldId id="277" r:id="rId7"/>
    <p:sldId id="335" r:id="rId8"/>
    <p:sldId id="336" r:id="rId9"/>
    <p:sldId id="279" r:id="rId10"/>
    <p:sldId id="337" r:id="rId11"/>
    <p:sldId id="320" r:id="rId12"/>
    <p:sldId id="329" r:id="rId13"/>
    <p:sldId id="338" r:id="rId14"/>
    <p:sldId id="315" r:id="rId15"/>
    <p:sldId id="296" r:id="rId16"/>
    <p:sldId id="314" r:id="rId17"/>
    <p:sldId id="340" r:id="rId18"/>
    <p:sldId id="339" r:id="rId19"/>
  </p:sldIdLst>
  <p:sldSz cx="9144000" cy="6858000" type="screen4x3"/>
  <p:notesSz cx="70104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4"/>
    <a:srgbClr val="BCBEC0"/>
    <a:srgbClr val="E6E7E8"/>
    <a:srgbClr val="006325"/>
    <a:srgbClr val="FFD45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27" autoAdjust="0"/>
  </p:normalViewPr>
  <p:slideViewPr>
    <p:cSldViewPr>
      <p:cViewPr>
        <p:scale>
          <a:sx n="70" d="100"/>
          <a:sy n="70" d="100"/>
        </p:scale>
        <p:origin x="-2730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090" y="-90"/>
      </p:cViewPr>
      <p:guideLst>
        <p:guide orient="horz" pos="295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8311"/>
          </a:xfrm>
          <a:prstGeom prst="rect">
            <a:avLst/>
          </a:prstGeom>
        </p:spPr>
        <p:txBody>
          <a:bodyPr vert="horz" lIns="91711" tIns="45856" rIns="91711" bIns="4585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1" y="0"/>
            <a:ext cx="3037735" cy="468311"/>
          </a:xfrm>
          <a:prstGeom prst="rect">
            <a:avLst/>
          </a:prstGeom>
        </p:spPr>
        <p:txBody>
          <a:bodyPr vert="horz" lIns="91711" tIns="45856" rIns="91711" bIns="45856" rtlCol="0"/>
          <a:lstStyle>
            <a:lvl1pPr algn="r">
              <a:defRPr sz="1200"/>
            </a:lvl1pPr>
          </a:lstStyle>
          <a:p>
            <a:fld id="{DFD8689B-8ED3-4634-AB4E-EF720CC0C77A}" type="datetimeFigureOut">
              <a:rPr lang="en-US" smtClean="0"/>
              <a:t>05/30/2017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692"/>
            <a:ext cx="3037735" cy="468311"/>
          </a:xfrm>
          <a:prstGeom prst="rect">
            <a:avLst/>
          </a:prstGeom>
        </p:spPr>
        <p:txBody>
          <a:bodyPr vert="horz" lIns="91711" tIns="45856" rIns="91711" bIns="4585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1" y="8902692"/>
            <a:ext cx="3037735" cy="468311"/>
          </a:xfrm>
          <a:prstGeom prst="rect">
            <a:avLst/>
          </a:prstGeom>
        </p:spPr>
        <p:txBody>
          <a:bodyPr vert="horz" lIns="91711" tIns="45856" rIns="91711" bIns="45856" rtlCol="0" anchor="b"/>
          <a:lstStyle>
            <a:lvl1pPr algn="r">
              <a:defRPr sz="1200"/>
            </a:lvl1pPr>
          </a:lstStyle>
          <a:p>
            <a:fld id="{B5C55CCD-3BDC-4089-81C2-54140493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75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8311"/>
          </a:xfrm>
          <a:prstGeom prst="rect">
            <a:avLst/>
          </a:prstGeom>
        </p:spPr>
        <p:txBody>
          <a:bodyPr vert="horz" lIns="91711" tIns="45856" rIns="91711" bIns="4585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081" y="0"/>
            <a:ext cx="3037735" cy="468311"/>
          </a:xfrm>
          <a:prstGeom prst="rect">
            <a:avLst/>
          </a:prstGeom>
        </p:spPr>
        <p:txBody>
          <a:bodyPr vert="horz" lIns="91711" tIns="45856" rIns="91711" bIns="45856" rtlCol="0"/>
          <a:lstStyle>
            <a:lvl1pPr algn="r">
              <a:defRPr sz="1200"/>
            </a:lvl1pPr>
          </a:lstStyle>
          <a:p>
            <a:fld id="{B8AE55A0-88DB-44F8-9E71-882C6BFF5295}" type="datetimeFigureOut">
              <a:rPr lang="en-US" smtClean="0"/>
              <a:t>05/30/2017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11" tIns="45856" rIns="91711" bIns="4585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7" y="4451347"/>
            <a:ext cx="5609588" cy="4217989"/>
          </a:xfrm>
          <a:prstGeom prst="rect">
            <a:avLst/>
          </a:prstGeom>
        </p:spPr>
        <p:txBody>
          <a:bodyPr vert="horz" lIns="91711" tIns="45856" rIns="91711" bIns="4585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692"/>
            <a:ext cx="3037735" cy="468311"/>
          </a:xfrm>
          <a:prstGeom prst="rect">
            <a:avLst/>
          </a:prstGeom>
        </p:spPr>
        <p:txBody>
          <a:bodyPr vert="horz" lIns="91711" tIns="45856" rIns="91711" bIns="4585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081" y="8902692"/>
            <a:ext cx="3037735" cy="468311"/>
          </a:xfrm>
          <a:prstGeom prst="rect">
            <a:avLst/>
          </a:prstGeom>
        </p:spPr>
        <p:txBody>
          <a:bodyPr vert="horz" lIns="91711" tIns="45856" rIns="91711" bIns="45856" rtlCol="0" anchor="b"/>
          <a:lstStyle>
            <a:lvl1pPr algn="r">
              <a:defRPr sz="1200"/>
            </a:lvl1pPr>
          </a:lstStyle>
          <a:p>
            <a:fld id="{68F7C3CB-48A2-4C6E-9D8D-9C534A317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80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7C3CB-48A2-4C6E-9D8D-9C534A317D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0B42B-E76D-4EAA-8506-9F64E7879E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54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0B42B-E76D-4EAA-8506-9F64E7879E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98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Letters in favor from previous clients</a:t>
            </a:r>
          </a:p>
          <a:p>
            <a:r>
              <a:rPr lang="en-US" baseline="0" dirty="0" smtClean="0"/>
              <a:t>Letters opposed from nearby property owners</a:t>
            </a:r>
          </a:p>
          <a:p>
            <a:r>
              <a:rPr lang="en-US" baseline="0" dirty="0" smtClean="0"/>
              <a:t>Staff believes that stated concerns can be and have been addressed through conditions of approval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0B42B-E76D-4EAA-8506-9F64E7879E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54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Staff recommending approval of use, and partial approval of landscaping/parking requests, as described in Exhibit A.</a:t>
            </a:r>
          </a:p>
          <a:p>
            <a:r>
              <a:rPr lang="en-US" baseline="0" dirty="0" smtClean="0"/>
              <a:t>With proposed conditions, staff believes impacts can be mitigated and necessary findings can be made.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0B42B-E76D-4EAA-8506-9F64E7879E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54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0B42B-E76D-4EAA-8506-9F64E7879E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67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0B42B-E76D-4EAA-8506-9F64E7879E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54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Phase 1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includes: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Construction of a hay barn, pasture areas, and four stables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Driveway, temporary office, parking areas and landscaping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of the four pasture areas would contain a 430-580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stable.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20-foot-wide driveway would connect to a 27-foot-wide, single-direction driveway loop to provide area for parking and turn-arounds.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440 sq. ft. hay barn placed in the center of driveway loop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Phase 1 anticipated to be completed within 1 year from date of approval.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0B42B-E76D-4EAA-8506-9F64E7879E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54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Phase 2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includes: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construction of a septic system, permanent residence and attached commercial space.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4,800 sq. ft. Structure would have barn, small commercial office and restroom on 1st floor, with a residence on the second floor.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Phase 2 anticipated to be completed 18-36 months from date of approval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Once Phase 2 is complete, temporary commercial structure and portable toilets will be removed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0B42B-E76D-4EAA-8506-9F64E7879E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54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Phase 3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includes: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construction of two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shedrow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barns (each 3,726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phase includes removal of the smaller stables placed in each pasture during Phase 1.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IMPORTANT TO NOTE ABOUT PHASING: (from staff report)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proposed phasing of the project introduces uncertainties in terms of allowing for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commercial use to be established onsite prior to a permanent commercial structure and septic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being completed. To reduce the likelihood of the operation continuing without these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necessities in place, staff recommends that this special use permit be brought back before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Board of Adjustment for review within 40 months from the date of approval. This subsequent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review will allow for staff and the Board to ensure conditions of approval have been met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evaluate whether it is appropriate to continue the proposed use if the second phase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 has not yet been completed. Since Phase 2 is proposed to be completed 18-36 months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date of special use permit approval, 40 months should provide adequate time to allow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completion of Phase 2 prior to bringing this item back to the Board.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0B42B-E76D-4EAA-8506-9F64E7879E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54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Applicant seeks to begin boarding horses once Phase 1 is complete. However, Code requires all commercial uses operate from a commercial structure.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address this requirement, applicant will establish a 450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temporary commercial structure onsite until permanent residence and commercial structure are completed.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Phase 2 is complete, onsite restroom facilities will be portable toilets.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Conditions of approval govern frequency of waste removal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(pictures are examples of type of structure applicant will use)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0B42B-E76D-4EAA-8506-9F64E7879E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54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Parcel is LDS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LDS east/west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public land to south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HDR and GC across the street (GC developed as residential)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Notes: The South Valleys Area Plan explicitly places a high value on equestrian uses in the area and the maintenance of a rural lifestyle that supports this type of use.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0B42B-E76D-4EAA-8506-9F64E7879E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54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baseline="0" dirty="0" smtClean="0"/>
              <a:t>Reduce parking from 6 spots to 5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b="1" baseline="0" dirty="0" smtClean="0"/>
              <a:t>SUPPORT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baseline="0" dirty="0" smtClean="0"/>
              <a:t>Use D.G. instead of paved driveway/parking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b="1" baseline="0" dirty="0" smtClean="0"/>
              <a:t>PARTIALLY SUPPORT:</a:t>
            </a:r>
            <a:r>
              <a:rPr lang="en-US" b="0" baseline="0" dirty="0" smtClean="0"/>
              <a:t> ok everywhere except handicapped parking</a:t>
            </a:r>
          </a:p>
          <a:p>
            <a:pPr marL="0" lvl="0" indent="0">
              <a:buFont typeface="Wingdings" panose="05000000000000000000" pitchFamily="2" charset="2"/>
              <a:buNone/>
            </a:pPr>
            <a:endParaRPr lang="en-US" b="1" baseline="0" dirty="0" smtClean="0"/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b="1" baseline="0" dirty="0" smtClean="0"/>
              <a:t>Landscaping standards are for buffering adjacent residential uses from this commercial use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baseline="0" dirty="0" smtClean="0"/>
              <a:t>Change solid decorative wall to open fencing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b="1" baseline="0" dirty="0" smtClean="0"/>
              <a:t>SUPPORT: </a:t>
            </a:r>
            <a:r>
              <a:rPr lang="en-US" b="0" baseline="0" dirty="0" smtClean="0"/>
              <a:t>also supported by South Valleys Area Plan policies</a:t>
            </a:r>
            <a:endParaRPr lang="en-US" b="1" baseline="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baseline="0" dirty="0" smtClean="0"/>
              <a:t>Reduce trees from 1 per 20 </a:t>
            </a:r>
            <a:r>
              <a:rPr lang="en-US" baseline="0" dirty="0" err="1" smtClean="0"/>
              <a:t>ft</a:t>
            </a:r>
            <a:r>
              <a:rPr lang="en-US" baseline="0" dirty="0" smtClean="0"/>
              <a:t> to 1 per 40 </a:t>
            </a:r>
            <a:r>
              <a:rPr lang="en-US" baseline="0" dirty="0" err="1" smtClean="0"/>
              <a:t>ft</a:t>
            </a:r>
            <a:endParaRPr lang="en-US" baseline="0" dirty="0" smtClean="0"/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b="1" baseline="0" dirty="0" smtClean="0"/>
              <a:t>DO NOT SUPPORT</a:t>
            </a:r>
            <a:r>
              <a:rPr lang="en-US" b="0" baseline="0" dirty="0" smtClean="0"/>
              <a:t>: neighbors concerned about dust/noise; not appropriate to reduce this standard</a:t>
            </a:r>
            <a:endParaRPr lang="en-US" b="1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0B42B-E76D-4EAA-8506-9F64E7879E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54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038601"/>
          </a:xfrm>
        </p:spPr>
        <p:txBody>
          <a:bodyPr/>
          <a:lstStyle>
            <a:lvl1pPr>
              <a:buFont typeface="Wingdings" pitchFamily="2" charset="2"/>
              <a:buChar char="§"/>
              <a:defRPr b="1"/>
            </a:lvl1pPr>
            <a:lvl2pPr>
              <a:defRPr sz="3200"/>
            </a:lvl2pPr>
            <a:lvl3pPr>
              <a:buFont typeface="Wingdings" pitchFamily="2" charset="2"/>
              <a:buChar char="§"/>
              <a:defRPr sz="2800"/>
            </a:lvl3pPr>
            <a:lvl4pPr>
              <a:defRPr sz="24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219200" y="76200"/>
            <a:ext cx="8229600" cy="792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algn="l"/>
            <a:r>
              <a:rPr lang="en-US" dirty="0" smtClean="0">
                <a:solidFill>
                  <a:srgbClr val="0054A4"/>
                </a:solidFill>
              </a:rPr>
              <a:t>Template for pages 1-9</a:t>
            </a:r>
            <a:endParaRPr lang="en-US" dirty="0">
              <a:solidFill>
                <a:srgbClr val="0054A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038601"/>
          </a:xfrm>
        </p:spPr>
        <p:txBody>
          <a:bodyPr/>
          <a:lstStyle>
            <a:lvl1pPr>
              <a:buFont typeface="Wingdings" pitchFamily="2" charset="2"/>
              <a:buChar char="§"/>
              <a:defRPr b="1"/>
            </a:lvl1pPr>
            <a:lvl2pPr>
              <a:defRPr sz="3200"/>
            </a:lvl2pPr>
            <a:lvl3pPr>
              <a:buFont typeface="Wingdings" pitchFamily="2" charset="2"/>
              <a:buChar char="§"/>
              <a:defRPr sz="2800"/>
            </a:lvl3pPr>
            <a:lvl4pPr>
              <a:defRPr sz="24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219200" y="76200"/>
            <a:ext cx="7479792" cy="792162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>
                <a:solidFill>
                  <a:srgbClr val="0054A4"/>
                </a:solidFill>
              </a:rPr>
              <a:t>Template for pages 10 and up</a:t>
            </a:r>
            <a:endParaRPr lang="en-US" dirty="0">
              <a:solidFill>
                <a:srgbClr val="0054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93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2" name="Picture 1" descr="wc_strat_powerpoint-r1-0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8110728" y="6172200"/>
            <a:ext cx="579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FD79E14-A5CB-4B11-98BD-C2699C7313C6}" type="slidenum">
              <a:rPr lang="en-US" sz="1600" b="1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/>
          <p:cNvSpPr txBox="1">
            <a:spLocks/>
          </p:cNvSpPr>
          <p:nvPr/>
        </p:nvSpPr>
        <p:spPr>
          <a:xfrm>
            <a:off x="457200" y="1219200"/>
            <a:ext cx="3962400" cy="403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b="1" dirty="0" smtClean="0">
                <a:solidFill>
                  <a:schemeClr val="tx1"/>
                </a:solidFill>
              </a:rPr>
              <a:t>Washoe County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Board of Adjustment</a:t>
            </a: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400" b="1" i="1" dirty="0" smtClean="0">
                <a:solidFill>
                  <a:schemeClr val="tx1"/>
                </a:solidFill>
              </a:rPr>
              <a:t>June 1, 2017</a:t>
            </a:r>
          </a:p>
          <a:p>
            <a:endParaRPr lang="en-US" sz="2000" b="1" dirty="0" smtClean="0"/>
          </a:p>
          <a:p>
            <a:r>
              <a:rPr lang="en-US" b="1" cap="small" dirty="0" smtClean="0">
                <a:solidFill>
                  <a:srgbClr val="0054A4"/>
                </a:solidFill>
              </a:rPr>
              <a:t>Old Ophir Ranch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19200" y="76200"/>
            <a:ext cx="7696200" cy="792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/>
              <a:t>Special Use Permit WSUP17-0005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3"/>
          <a:stretch/>
        </p:blipFill>
        <p:spPr bwMode="auto">
          <a:xfrm>
            <a:off x="4461909" y="1133475"/>
            <a:ext cx="4072491" cy="4591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96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482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Washoe County:</a:t>
            </a:r>
          </a:p>
          <a:p>
            <a:pPr lvl="1"/>
            <a:r>
              <a:rPr lang="en-US" dirty="0" smtClean="0"/>
              <a:t>Planning &amp; Development</a:t>
            </a:r>
          </a:p>
          <a:p>
            <a:pPr lvl="1"/>
            <a:r>
              <a:rPr lang="en-US" dirty="0" smtClean="0"/>
              <a:t>Engineering &amp; Capital Projects</a:t>
            </a:r>
          </a:p>
          <a:p>
            <a:pPr lvl="1"/>
            <a:r>
              <a:rPr lang="en-US" dirty="0" smtClean="0"/>
              <a:t>Health District</a:t>
            </a:r>
          </a:p>
          <a:p>
            <a:r>
              <a:rPr lang="en-US" dirty="0" smtClean="0"/>
              <a:t>Washoe County Regional Animal Services</a:t>
            </a:r>
          </a:p>
          <a:p>
            <a:r>
              <a:rPr lang="en-US" dirty="0" smtClean="0"/>
              <a:t>Truckee Meadows Fire Protection District</a:t>
            </a:r>
          </a:p>
          <a:p>
            <a:r>
              <a:rPr lang="en-US" dirty="0" smtClean="0"/>
              <a:t>Regional Transportation Commission</a:t>
            </a:r>
          </a:p>
          <a:p>
            <a:r>
              <a:rPr lang="en-US" dirty="0" smtClean="0"/>
              <a:t>Washoe-Storey Conservation District</a:t>
            </a:r>
          </a:p>
          <a:p>
            <a:r>
              <a:rPr lang="en-US" dirty="0" smtClean="0"/>
              <a:t>NV Division of Water Resources</a:t>
            </a:r>
          </a:p>
          <a:p>
            <a:r>
              <a:rPr lang="en-US" dirty="0" smtClean="0"/>
              <a:t>Regional Transportation Commission</a:t>
            </a:r>
            <a:endParaRPr lang="en-US" dirty="0"/>
          </a:p>
          <a:p>
            <a:pPr marL="0" indent="0">
              <a:spcBef>
                <a:spcPts val="1800"/>
              </a:spcBef>
              <a:buNone/>
            </a:pPr>
            <a:endParaRPr lang="en-US" dirty="0" smtClean="0"/>
          </a:p>
          <a:p>
            <a:pPr>
              <a:spcBef>
                <a:spcPts val="1800"/>
              </a:spcBef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792162"/>
          </a:xfrm>
        </p:spPr>
        <p:txBody>
          <a:bodyPr/>
          <a:lstStyle/>
          <a:p>
            <a:pPr algn="l"/>
            <a:r>
              <a:rPr lang="en-US" dirty="0" smtClean="0"/>
              <a:t>Reviewing Agencies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84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82062"/>
            <a:ext cx="3505200" cy="832338"/>
          </a:xfrm>
        </p:spPr>
        <p:txBody>
          <a:bodyPr/>
          <a:lstStyle/>
          <a:p>
            <a:pPr algn="l"/>
            <a:r>
              <a:rPr lang="en-US" dirty="0" smtClean="0"/>
              <a:t>Public Notice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3276600" cy="403860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 smtClean="0"/>
              <a:t>Property owners of 37 parcels within 750 feet of property received notice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6" t="6766" r="7507" b="23067"/>
          <a:stretch/>
        </p:blipFill>
        <p:spPr>
          <a:xfrm>
            <a:off x="4343400" y="1023014"/>
            <a:ext cx="4394581" cy="48119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406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244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CAB: March 9, 2017 and May 11, 2017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Questions/concerns:</a:t>
            </a:r>
          </a:p>
          <a:p>
            <a:pPr lvl="1">
              <a:spcBef>
                <a:spcPts val="600"/>
              </a:spcBef>
            </a:pPr>
            <a:r>
              <a:rPr lang="en-US" sz="2800" dirty="0" smtClean="0"/>
              <a:t>#horses on property</a:t>
            </a:r>
          </a:p>
          <a:p>
            <a:pPr lvl="1">
              <a:spcBef>
                <a:spcPts val="600"/>
              </a:spcBef>
            </a:pPr>
            <a:r>
              <a:rPr lang="en-US" sz="2800" dirty="0" smtClean="0"/>
              <a:t>Dust control</a:t>
            </a:r>
          </a:p>
          <a:p>
            <a:pPr lvl="1">
              <a:spcBef>
                <a:spcPts val="600"/>
              </a:spcBef>
            </a:pPr>
            <a:r>
              <a:rPr lang="en-US" sz="2800" dirty="0" smtClean="0"/>
              <a:t>Volume of manure</a:t>
            </a:r>
          </a:p>
          <a:p>
            <a:pPr lvl="1">
              <a:spcBef>
                <a:spcPts val="600"/>
              </a:spcBef>
            </a:pPr>
            <a:r>
              <a:rPr lang="en-US" sz="2800" dirty="0" smtClean="0"/>
              <a:t>Water rights</a:t>
            </a:r>
            <a:endParaRPr lang="en-US" sz="2800" dirty="0"/>
          </a:p>
          <a:p>
            <a:r>
              <a:rPr lang="en-US" dirty="0" smtClean="0"/>
              <a:t>18 letters received: 11 in favor; 7 opposed</a:t>
            </a:r>
          </a:p>
          <a:p>
            <a:r>
              <a:rPr lang="en-US" dirty="0" smtClean="0"/>
              <a:t>Applicant response in Exhibit C</a:t>
            </a:r>
          </a:p>
          <a:p>
            <a:pPr>
              <a:spcBef>
                <a:spcPts val="1800"/>
              </a:spcBef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792162"/>
          </a:xfrm>
        </p:spPr>
        <p:txBody>
          <a:bodyPr/>
          <a:lstStyle/>
          <a:p>
            <a:pPr algn="l"/>
            <a:r>
              <a:rPr lang="en-US" dirty="0" smtClean="0"/>
              <a:t>CAB and Public Comment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191000" y="2466975"/>
            <a:ext cx="4876800" cy="2333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600"/>
              </a:spcBef>
            </a:pPr>
            <a:r>
              <a:rPr lang="en-US" sz="2800" dirty="0" smtClean="0"/>
              <a:t>Impact of smell and traffic</a:t>
            </a:r>
          </a:p>
          <a:p>
            <a:pPr lvl="1">
              <a:spcBef>
                <a:spcPts val="600"/>
              </a:spcBef>
            </a:pPr>
            <a:r>
              <a:rPr lang="en-US" sz="2800" dirty="0" smtClean="0"/>
              <a:t>Airborne disease</a:t>
            </a:r>
          </a:p>
          <a:p>
            <a:pPr lvl="1">
              <a:spcBef>
                <a:spcPts val="600"/>
              </a:spcBef>
            </a:pPr>
            <a:r>
              <a:rPr lang="en-US" sz="2800" dirty="0" smtClean="0"/>
              <a:t>Horse flies</a:t>
            </a:r>
          </a:p>
          <a:p>
            <a:pPr lvl="1">
              <a:spcBef>
                <a:spcPts val="600"/>
              </a:spcBef>
            </a:pPr>
            <a:r>
              <a:rPr lang="en-US" sz="2800" dirty="0" smtClean="0"/>
              <a:t>Emergency </a:t>
            </a:r>
            <a:r>
              <a:rPr lang="en-US" sz="2800" dirty="0" err="1" smtClean="0"/>
              <a:t>evac</a:t>
            </a:r>
            <a:r>
              <a:rPr lang="en-US" sz="2800" dirty="0" smtClean="0"/>
              <a:t> plans</a:t>
            </a:r>
          </a:p>
        </p:txBody>
      </p:sp>
    </p:spTree>
    <p:extLst>
      <p:ext uri="{BB962C8B-B14F-4D97-AF65-F5344CB8AC3E}">
        <p14:creationId xmlns:p14="http://schemas.microsoft.com/office/powerpoint/2010/main" val="162961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24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0" dirty="0"/>
              <a:t>I move that, after giving reasoned consideration to the information contained in the staff </a:t>
            </a:r>
            <a:r>
              <a:rPr lang="en-US" b="0" dirty="0" smtClean="0"/>
              <a:t>report and </a:t>
            </a:r>
            <a:r>
              <a:rPr lang="en-US" b="0" dirty="0"/>
              <a:t>received during the public hearing, the Washoe County Board of Adjustment </a:t>
            </a:r>
            <a:r>
              <a:rPr lang="en-US" b="0" dirty="0" smtClean="0"/>
              <a:t>approve Special </a:t>
            </a:r>
            <a:r>
              <a:rPr lang="en-US" b="0" dirty="0"/>
              <a:t>Use Permit Case Number WSUP17-0005 for Lea Ann Canavan, with the </a:t>
            </a:r>
            <a:r>
              <a:rPr lang="en-US" b="0" dirty="0" smtClean="0"/>
              <a:t>conditions attached </a:t>
            </a:r>
            <a:r>
              <a:rPr lang="en-US" b="0" dirty="0"/>
              <a:t>as Exhibit A to this matter. This includes only a partial approval of the </a:t>
            </a:r>
            <a:r>
              <a:rPr lang="en-US" b="0" dirty="0" smtClean="0"/>
              <a:t>requested reduction </a:t>
            </a:r>
            <a:r>
              <a:rPr lang="en-US" b="0" dirty="0"/>
              <a:t>to parking and landscaping standards, as identified in Exhibit A. The Board has </a:t>
            </a:r>
            <a:r>
              <a:rPr lang="en-US" b="0" dirty="0" smtClean="0"/>
              <a:t>made all </a:t>
            </a:r>
            <a:r>
              <a:rPr lang="en-US" b="0" dirty="0"/>
              <a:t>five required findings in accordance with Washoe County Code Section 110.810.30, and </a:t>
            </a:r>
            <a:r>
              <a:rPr lang="en-US" b="0" dirty="0" smtClean="0"/>
              <a:t>the two </a:t>
            </a:r>
            <a:r>
              <a:rPr lang="en-US" b="0" dirty="0"/>
              <a:t>required findings in accordance with the South Valleys Area </a:t>
            </a:r>
            <a:r>
              <a:rPr lang="en-US" b="0" dirty="0" smtClean="0"/>
              <a:t>Plan.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792162"/>
          </a:xfrm>
        </p:spPr>
        <p:txBody>
          <a:bodyPr/>
          <a:lstStyle/>
          <a:p>
            <a:pPr algn="l"/>
            <a:r>
              <a:rPr lang="en-US" dirty="0" smtClean="0"/>
              <a:t>Possible 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7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933700"/>
            <a:ext cx="8229600" cy="99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QUESTIONS?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3812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162800" cy="792162"/>
          </a:xfrm>
        </p:spPr>
        <p:txBody>
          <a:bodyPr/>
          <a:lstStyle/>
          <a:p>
            <a:pPr algn="l"/>
            <a:r>
              <a:rPr lang="en-US" dirty="0" smtClean="0"/>
              <a:t>Vicinity Map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28600" y="1219200"/>
            <a:ext cx="3505200" cy="461175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500" dirty="0" smtClean="0"/>
              <a:t>South Valleys Area </a:t>
            </a:r>
            <a:r>
              <a:rPr lang="en-US" sz="2500" dirty="0"/>
              <a:t>Plan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500" spc="-30" dirty="0" smtClean="0"/>
              <a:t>East of Old 395, off Washoe Drive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500" spc="-30" dirty="0" smtClean="0"/>
              <a:t>Low Density Suburban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500" spc="-30" dirty="0" smtClean="0"/>
              <a:t>6.41-acres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" t="17984" r="9471" b="16434"/>
          <a:stretch/>
        </p:blipFill>
        <p:spPr>
          <a:xfrm>
            <a:off x="4114800" y="1205024"/>
            <a:ext cx="4486941" cy="44975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30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2672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Commercial boarding for up to 20 horses (plus owner’s 6 horses)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Reduce parking and landscaping standards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3 phases of development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Hours: 7 -7 (employees); 8-5 (visitors)</a:t>
            </a:r>
          </a:p>
          <a:p>
            <a:pPr>
              <a:spcBef>
                <a:spcPts val="1800"/>
              </a:spcBef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Overview of 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32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122238"/>
            <a:ext cx="7620001" cy="792162"/>
          </a:xfrm>
        </p:spPr>
        <p:txBody>
          <a:bodyPr/>
          <a:lstStyle/>
          <a:p>
            <a:pPr algn="l"/>
            <a:r>
              <a:rPr lang="en-US" dirty="0" smtClean="0"/>
              <a:t>Phase 1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7" b="7312"/>
          <a:stretch/>
        </p:blipFill>
        <p:spPr bwMode="auto">
          <a:xfrm>
            <a:off x="63795" y="1174898"/>
            <a:ext cx="8896064" cy="46163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56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122238"/>
            <a:ext cx="7620001" cy="792162"/>
          </a:xfrm>
        </p:spPr>
        <p:txBody>
          <a:bodyPr/>
          <a:lstStyle/>
          <a:p>
            <a:pPr algn="l"/>
            <a:r>
              <a:rPr lang="en-US" dirty="0" smtClean="0"/>
              <a:t>Phase 2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8" b="7138"/>
          <a:stretch/>
        </p:blipFill>
        <p:spPr bwMode="auto">
          <a:xfrm>
            <a:off x="152400" y="1194391"/>
            <a:ext cx="8838819" cy="44444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25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122238"/>
            <a:ext cx="7620001" cy="792162"/>
          </a:xfrm>
        </p:spPr>
        <p:txBody>
          <a:bodyPr/>
          <a:lstStyle/>
          <a:p>
            <a:pPr algn="l"/>
            <a:r>
              <a:rPr lang="en-US" dirty="0" smtClean="0"/>
              <a:t>Phase 3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7" b="7961"/>
          <a:stretch/>
        </p:blipFill>
        <p:spPr bwMode="auto">
          <a:xfrm>
            <a:off x="97155" y="1309576"/>
            <a:ext cx="8894445" cy="4253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90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0526" y="1219200"/>
            <a:ext cx="4029074" cy="403860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450 sq. ft. office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Portable restroom facilities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In place only until Phase 2 complete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76200"/>
            <a:ext cx="7696200" cy="792162"/>
          </a:xfrm>
        </p:spPr>
        <p:txBody>
          <a:bodyPr/>
          <a:lstStyle/>
          <a:p>
            <a:pPr algn="l"/>
            <a:r>
              <a:rPr lang="en-US" sz="4000" dirty="0" smtClean="0"/>
              <a:t>Temporary Commercial Structure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2" y="1143000"/>
            <a:ext cx="3081338" cy="2081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288" y="3391805"/>
            <a:ext cx="3186113" cy="2128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46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76200"/>
            <a:ext cx="7696200" cy="792162"/>
          </a:xfrm>
        </p:spPr>
        <p:txBody>
          <a:bodyPr/>
          <a:lstStyle/>
          <a:p>
            <a:pPr algn="l"/>
            <a:r>
              <a:rPr lang="en-US" dirty="0" smtClean="0"/>
              <a:t>Compatibility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" y="1116330"/>
            <a:ext cx="7101840" cy="46253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27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0526" y="1219200"/>
            <a:ext cx="8220074" cy="43434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Parking standards: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Reduce parking from 6 spots to 5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Use D.G. instead of paved driveway/parking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Landscaping standards: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Change solid decorative wall to open fencing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Reduce trees from 1 per 20 </a:t>
            </a:r>
            <a:r>
              <a:rPr lang="en-US" dirty="0" smtClean="0"/>
              <a:t>ft. </a:t>
            </a:r>
            <a:r>
              <a:rPr lang="en-US" dirty="0" smtClean="0"/>
              <a:t>to 1 per 40 </a:t>
            </a:r>
            <a:r>
              <a:rPr lang="en-US" dirty="0" smtClean="0"/>
              <a:t>ft.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76200"/>
            <a:ext cx="7696200" cy="792162"/>
          </a:xfrm>
        </p:spPr>
        <p:txBody>
          <a:bodyPr/>
          <a:lstStyle/>
          <a:p>
            <a:pPr algn="l"/>
            <a:r>
              <a:rPr lang="en-US" sz="4000" dirty="0" smtClean="0"/>
              <a:t>Parking and Landscaping Requests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352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Template_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246D64375472D84BA13220883A134206" ma:contentTypeVersion="1" ma:contentTypeDescription="Upload an image." ma:contentTypeScope="" ma:versionID="2e55dbcb3e0b3cd6523d10bed63eb2c6">
  <xsd:schema xmlns:xsd="http://www.w3.org/2001/XMLSchema" xmlns:xs="http://www.w3.org/2001/XMLSchema" xmlns:p="http://schemas.microsoft.com/office/2006/metadata/properties" xmlns:ns1="http://schemas.microsoft.com/sharepoint/v3" xmlns:ns2="CEA9126C-A9B1-4F4A-855C-DD0F845697D2" xmlns:ns3="http://schemas.microsoft.com/sharepoint/v3/fields" xmlns:ns4="a94d8b85-37e1-4d17-8d55-8b7d207932bb" targetNamespace="http://schemas.microsoft.com/office/2006/metadata/properties" ma:root="true" ma:fieldsID="ee4acf4b2b82c25fb306546ca24d2aa9" ns1:_="" ns2:_="" ns3:_="" ns4:_="">
    <xsd:import namespace="http://schemas.microsoft.com/sharepoint/v3"/>
    <xsd:import namespace="CEA9126C-A9B1-4F4A-855C-DD0F845697D2"/>
    <xsd:import namespace="http://schemas.microsoft.com/sharepoint/v3/fields"/>
    <xsd:import namespace="a94d8b85-37e1-4d17-8d55-8b7d207932bb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_dlc_DocId" minOccurs="0"/>
                <xsd:element ref="ns4:_dlc_DocIdUrl" minOccurs="0"/>
                <xsd:element ref="ns4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30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31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A9126C-A9B1-4F4A-855C-DD0F845697D2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4d8b85-37e1-4d17-8d55-8b7d207932bb" elementFormDefault="qualified">
    <xsd:import namespace="http://schemas.microsoft.com/office/2006/documentManagement/types"/>
    <xsd:import namespace="http://schemas.microsoft.com/office/infopath/2007/PartnerControls"/>
    <xsd:element name="_dlc_DocId" ma:index="2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CEA9126C-A9B1-4F4A-855C-DD0F845697D2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  <_dlc_DocId xmlns="a94d8b85-37e1-4d17-8d55-8b7d207932bb">NMS6VZY55J2Y-1680097669-6</_dlc_DocId>
    <_dlc_DocIdUrl xmlns="a94d8b85-37e1-4d17-8d55-8b7d207932bb">
      <Url>http://intranet.washoecounty.us/logostemplates/_layouts/15/DocIdRedir.aspx?ID=NMS6VZY55J2Y-1680097669-6</Url>
      <Description>NMS6VZY55J2Y-1680097669-6</Description>
    </_dlc_DocIdUrl>
  </documentManagement>
</p:properties>
</file>

<file path=customXml/itemProps1.xml><?xml version="1.0" encoding="utf-8"?>
<ds:datastoreItem xmlns:ds="http://schemas.openxmlformats.org/officeDocument/2006/customXml" ds:itemID="{02D88A89-A1D7-4D40-B75F-CA47FF340A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EA9126C-A9B1-4F4A-855C-DD0F845697D2"/>
    <ds:schemaRef ds:uri="http://schemas.microsoft.com/sharepoint/v3/fields"/>
    <ds:schemaRef ds:uri="a94d8b85-37e1-4d17-8d55-8b7d207932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C64AFA-9D40-4A59-8DD4-92F48563661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7BC16CB-1CBD-402F-9378-5075DDBF955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200D7ED-6620-45A0-9F13-862FEFE886A3}">
  <ds:schemaRefs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a94d8b85-37e1-4d17-8d55-8b7d207932bb"/>
    <ds:schemaRef ds:uri="http://schemas.microsoft.com/sharepoint/v3/fields"/>
    <ds:schemaRef ds:uri="CEA9126C-A9B1-4F4A-855C-DD0F845697D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PowerPoint_Template_2015</Template>
  <TotalTime>18029</TotalTime>
  <Words>993</Words>
  <Application>Microsoft Office PowerPoint</Application>
  <PresentationFormat>On-screen Show (4:3)</PresentationFormat>
  <Paragraphs>127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PowerPoint_Template_2015</vt:lpstr>
      <vt:lpstr>PowerPoint Presentation</vt:lpstr>
      <vt:lpstr>Vicinity Map</vt:lpstr>
      <vt:lpstr>Overview of Request</vt:lpstr>
      <vt:lpstr>Phase 1</vt:lpstr>
      <vt:lpstr>Phase 2</vt:lpstr>
      <vt:lpstr>Phase 3</vt:lpstr>
      <vt:lpstr>Temporary Commercial Structure</vt:lpstr>
      <vt:lpstr>Compatibility</vt:lpstr>
      <vt:lpstr>Parking and Landscaping Requests</vt:lpstr>
      <vt:lpstr>Reviewing Agencies</vt:lpstr>
      <vt:lpstr>Public Notice </vt:lpstr>
      <vt:lpstr>CAB and Public Comment</vt:lpstr>
      <vt:lpstr>Possible Motion</vt:lpstr>
      <vt:lpstr>PowerPoint Presentation</vt:lpstr>
    </vt:vector>
  </TitlesOfParts>
  <Company>Washoe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mkramer</dc:creator>
  <cp:keywords>Powerpoint, Power Point, ppt</cp:keywords>
  <cp:lastModifiedBy>donna fagan</cp:lastModifiedBy>
  <cp:revision>127</cp:revision>
  <cp:lastPrinted>2017-02-07T01:27:37Z</cp:lastPrinted>
  <dcterms:created xsi:type="dcterms:W3CDTF">2015-09-25T21:46:02Z</dcterms:created>
  <dcterms:modified xsi:type="dcterms:W3CDTF">2017-05-30T16:33:05Z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0x0101009148F5A04DDD49CBA7127AADA5FB792B00AADE34325A8B49CDA8BB4DB53328F21400246D64375472D84BA13220883A134206</vt:lpwstr>
  </property>
  <property fmtid="{D5CDD505-2E9C-101B-9397-08002B2CF9AE}" pid="3" name="_dlc_DocIdItemGuid">
    <vt:lpwstr>baf4cdfa-0915-4212-a058-608c58f70eeb</vt:lpwstr>
  </property>
</Properties>
</file>